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1" r:id="rId1"/>
  </p:sldMasterIdLst>
  <p:notesMasterIdLst>
    <p:notesMasterId r:id="rId17"/>
  </p:notesMasterIdLst>
  <p:sldIdLst>
    <p:sldId id="256" r:id="rId2"/>
    <p:sldId id="270" r:id="rId3"/>
    <p:sldId id="257" r:id="rId4"/>
    <p:sldId id="261" r:id="rId5"/>
    <p:sldId id="269" r:id="rId6"/>
    <p:sldId id="258" r:id="rId7"/>
    <p:sldId id="259" r:id="rId8"/>
    <p:sldId id="260" r:id="rId9"/>
    <p:sldId id="267" r:id="rId10"/>
    <p:sldId id="268" r:id="rId11"/>
    <p:sldId id="271" r:id="rId12"/>
    <p:sldId id="264" r:id="rId13"/>
    <p:sldId id="272" r:id="rId14"/>
    <p:sldId id="265" r:id="rId15"/>
    <p:sldId id="266" r:id="rId16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F5FAF"/>
    <a:srgbClr val="FCC3BA"/>
    <a:srgbClr val="FF6600"/>
    <a:srgbClr val="3C9AF0"/>
    <a:srgbClr val="0DF344"/>
    <a:srgbClr val="66FFFF"/>
    <a:srgbClr val="C0E47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3904" autoAdjust="0"/>
  </p:normalViewPr>
  <p:slideViewPr>
    <p:cSldViewPr snapToGrid="0">
      <p:cViewPr varScale="1">
        <p:scale>
          <a:sx n="86" d="100"/>
          <a:sy n="86" d="100"/>
        </p:scale>
        <p:origin x="-1320" y="-102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FEE1D7-246C-4DCA-9EC1-458E6E468469}" type="datetimeFigureOut">
              <a:rPr lang="ru-RU" smtClean="0"/>
              <a:pPr/>
              <a:t>12.01.2017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66ACB7-1E09-4005-8273-39188BDE63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0659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66ACB7-1E09-4005-8273-39188BDE63B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5188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77850" y="1371600"/>
            <a:ext cx="8505952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77850" y="3228536"/>
            <a:ext cx="8509254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914402"/>
            <a:ext cx="222885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914402"/>
            <a:ext cx="652145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548" y="1316736"/>
            <a:ext cx="84201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4548" y="2704664"/>
            <a:ext cx="84201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920085"/>
            <a:ext cx="437515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855248"/>
            <a:ext cx="4376870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32111" y="1859758"/>
            <a:ext cx="4378590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2514600"/>
            <a:ext cx="437687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514600"/>
            <a:ext cx="437859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9795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950" y="514352"/>
            <a:ext cx="29718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42950" y="1676400"/>
            <a:ext cx="29718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872971" y="1676400"/>
            <a:ext cx="5537729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429566" y="1108077"/>
            <a:ext cx="569595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671145" y="5359769"/>
            <a:ext cx="168402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0400" y="1176997"/>
            <a:ext cx="2397252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0400" y="2828785"/>
            <a:ext cx="239395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50300" y="6356351"/>
            <a:ext cx="660400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776276" y="1199517"/>
            <a:ext cx="500253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0319" y="5816600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746625" y="6219826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0319" y="-7144"/>
            <a:ext cx="992663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746625" y="-7144"/>
            <a:ext cx="5159375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95300" y="704088"/>
            <a:ext cx="89154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95300" y="1935480"/>
            <a:ext cx="89154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1/12/2017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889250" y="6356351"/>
            <a:ext cx="36322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585200" y="6356351"/>
            <a:ext cx="8255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20602" y="202408"/>
            <a:ext cx="9945594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43" r:id="rId2"/>
    <p:sldLayoutId id="2147483844" r:id="rId3"/>
    <p:sldLayoutId id="2147483845" r:id="rId4"/>
    <p:sldLayoutId id="2147483846" r:id="rId5"/>
    <p:sldLayoutId id="2147483847" r:id="rId6"/>
    <p:sldLayoutId id="2147483848" r:id="rId7"/>
    <p:sldLayoutId id="2147483849" r:id="rId8"/>
    <p:sldLayoutId id="2147483850" r:id="rId9"/>
    <p:sldLayoutId id="2147483851" r:id="rId10"/>
    <p:sldLayoutId id="2147483852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37401" y="776001"/>
            <a:ext cx="9868599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Путеводитель по созданию </a:t>
            </a:r>
          </a:p>
          <a:p>
            <a:pPr algn="ctr"/>
            <a:r>
              <a:rPr lang="ru-RU" sz="5800" dirty="0" smtClean="0">
                <a:latin typeface="Times New Roman" pitchFamily="18" charset="0"/>
                <a:cs typeface="Times New Roman" pitchFamily="18" charset="0"/>
              </a:rPr>
              <a:t>некоммерческой организации</a:t>
            </a:r>
            <a:endParaRPr lang="ru-RU" sz="5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zaharova\Desktop\nko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84489" y="2847214"/>
            <a:ext cx="4432407" cy="36598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795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9735" y="374073"/>
            <a:ext cx="8299011" cy="6180963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800"/>
              </a:spcAft>
            </a:pPr>
            <a:endParaRPr lang="ru-RU" sz="2400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800"/>
              </a:spcAft>
            </a:pP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Важно </a:t>
            </a: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знать! </a:t>
            </a:r>
            <a:r>
              <a:rPr lang="ru-RU" sz="2600" b="1" u="sng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Какую </a:t>
            </a: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бы форму (ОПФ)</a:t>
            </a:r>
          </a:p>
          <a:p>
            <a:pPr algn="ctr">
              <a:spcAft>
                <a:spcPts val="800"/>
              </a:spcAft>
            </a:pPr>
            <a:r>
              <a:rPr lang="ru-RU" sz="2600" b="1" u="sng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600" b="1" u="sng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вы не выбрали:</a:t>
            </a:r>
          </a:p>
          <a:p>
            <a:pPr algn="just"/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 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названии указывается организационно-правовая форма + характер деятельности + можно имя собственное. 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 примеру: Фонд + развития культуры + «Ромашка».</a:t>
            </a: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Адрес можно использовать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домашний.  Адрес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необходим для связи с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НКО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!</a:t>
            </a:r>
            <a:endParaRPr lang="ru-RU" sz="2600" dirty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Символика (если она нужна) должна быть описана в </a:t>
            </a:r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уставе</a:t>
            </a:r>
            <a:r>
              <a:rPr lang="ru-RU" sz="2600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sz="2600" dirty="0" smtClean="0">
              <a:solidFill>
                <a:schemeClr val="tx1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just"/>
            <a:r>
              <a:rPr lang="ru-RU" sz="2600" dirty="0" smtClean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600" i="1" dirty="0">
                <a:solidFill>
                  <a:schemeClr val="tx1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 примеру: Символом организации является эмблема в виде перекрещенного пера и шпаги, выполненных в черно-белой цветовой гамме, символизирующих ум и отвагу членов организации.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54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5927" y="622594"/>
            <a:ext cx="878044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Территориальная </a:t>
            </a:r>
            <a:r>
              <a:rPr lang="ru-RU" sz="2400" b="1" i="1" u="sng" dirty="0">
                <a:latin typeface="Times New Roman" pitchFamily="18" charset="0"/>
                <a:cs typeface="Times New Roman" pitchFamily="18" charset="0"/>
              </a:rPr>
              <a:t>сфера деятельности:</a:t>
            </a:r>
            <a:endParaRPr lang="ru-RU" sz="2400" b="1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общероссийскими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общественными объединениями понимаются объединения, которые осуществляют свою деятельность в соответствии с уставными целями на территории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более половины субъектов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Российской Федерации и имеют там свои структурные подразделения: организации, отделения или филиалы и представительства.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межрегиональными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общественными объединениями понимаются объединения, которые осуществляют свою деятельность в соответствии с уставными целями на территориях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менее половины субъектов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Российской Федерации и имеют там свои структурные подразделения: организации, отделения или филиалы и представительства.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региональными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общественными объединениями понимаются объединения, деятельность которых в соответствии с их уставными целями осуществляется в пределах территориального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субъекта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Российской Федерации.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Под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местными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общественными объединениями понимаются объединения, деятельность которых в соответствии с их уставными целями осуществляется в пределах территории органа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местного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самоуправления.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99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8123" y="1334652"/>
            <a:ext cx="5043055" cy="441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Определиться 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 адресом;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Определиться с символикой (нужна ли она сейчас или нет);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Подготовить устав;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Провести учредительное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собрание;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Оплатить госпошлину;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Подготовить 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документы</a:t>
            </a: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Подать документы в Минюст</a:t>
            </a:r>
            <a:r>
              <a:rPr lang="ru-RU" sz="20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2000" b="1" i="1" dirty="0" smtClean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Все </a:t>
            </a:r>
            <a:r>
              <a:rPr lang="ru-RU" sz="1400" b="1" i="1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документы более 1 листа должны быть прошиты, пронумерованы и заверены заявителем. Заявителем может быть один из учредителей либо исполнительный орган (директор, председатель </a:t>
            </a:r>
            <a:r>
              <a:rPr lang="ru-RU" sz="1400" b="1" i="1" dirty="0" smtClean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и т.п.).</a:t>
            </a:r>
            <a:endParaRPr lang="ru-RU" sz="1400" b="1" i="1" dirty="0">
              <a:solidFill>
                <a:schemeClr val="accent1">
                  <a:lumMod val="50000"/>
                </a:schemeClr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5120551" y="2446396"/>
            <a:ext cx="4362657" cy="4191711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i="1" u="sng" dirty="0">
                <a:solidFill>
                  <a:schemeClr val="tx1"/>
                </a:solidFill>
              </a:rPr>
              <a:t>Список документов</a:t>
            </a:r>
            <a:r>
              <a:rPr lang="ru-RU" sz="1600" i="1" dirty="0">
                <a:solidFill>
                  <a:schemeClr val="tx1"/>
                </a:solidFill>
              </a:rPr>
              <a:t>:</a:t>
            </a:r>
          </a:p>
          <a:p>
            <a:r>
              <a:rPr lang="ru-RU" sz="1600" i="1" dirty="0">
                <a:solidFill>
                  <a:schemeClr val="tx1"/>
                </a:solidFill>
              </a:rPr>
              <a:t>1) Устав – 3 шт.;</a:t>
            </a:r>
          </a:p>
          <a:p>
            <a:pPr algn="just"/>
            <a:r>
              <a:rPr lang="ru-RU" sz="1600" i="1" dirty="0">
                <a:solidFill>
                  <a:schemeClr val="tx1"/>
                </a:solidFill>
              </a:rPr>
              <a:t>2) Заявление по ф№Р11001 – 2 шт. (если подает не заявитель, то 1 из них нужно заверить у нотариуса);</a:t>
            </a:r>
          </a:p>
          <a:p>
            <a:r>
              <a:rPr lang="ru-RU" sz="1600" i="1" dirty="0">
                <a:solidFill>
                  <a:schemeClr val="tx1"/>
                </a:solidFill>
              </a:rPr>
              <a:t>3) Протокол (если учредителей больше 1) или решение (1 учредитель) – 3 шт. (один оставить у себя);</a:t>
            </a:r>
          </a:p>
          <a:p>
            <a:r>
              <a:rPr lang="ru-RU" sz="1600" i="1" dirty="0">
                <a:solidFill>
                  <a:schemeClr val="tx1"/>
                </a:solidFill>
              </a:rPr>
              <a:t>4) Разрешение на использовании имени в названии</a:t>
            </a:r>
            <a:r>
              <a:rPr lang="ru-RU" sz="1600" i="1" dirty="0" smtClean="0">
                <a:solidFill>
                  <a:schemeClr val="tx1"/>
                </a:solidFill>
              </a:rPr>
              <a:t>;</a:t>
            </a:r>
          </a:p>
          <a:p>
            <a:r>
              <a:rPr lang="ru-RU" sz="1600" i="1" dirty="0" smtClean="0">
                <a:solidFill>
                  <a:schemeClr val="tx1"/>
                </a:solidFill>
              </a:rPr>
              <a:t>5)Доверенность и ее копия, если подает не  учредитель. </a:t>
            </a:r>
            <a:endParaRPr lang="ru-RU" sz="1600" i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8123" y="719800"/>
            <a:ext cx="4722428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i="1" u="sng" dirty="0">
                <a:solidFill>
                  <a:schemeClr val="accent1">
                    <a:lumMod val="50000"/>
                  </a:scheme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Что делать дальше</a:t>
            </a:r>
            <a:r>
              <a:rPr lang="ru-RU" sz="2800" b="1" i="1" u="sng" dirty="0">
                <a:solidFill>
                  <a:srgbClr val="7030A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2"/>
          <a:srcRect l="11078" t="4291" r="12814" b="8563"/>
          <a:stretch/>
        </p:blipFill>
        <p:spPr>
          <a:xfrm>
            <a:off x="6371936" y="361998"/>
            <a:ext cx="1551709" cy="1945308"/>
          </a:xfrm>
          <a:prstGeom prst="rect">
            <a:avLst/>
          </a:prstGeom>
          <a:ln>
            <a:solidFill>
              <a:srgbClr val="00B05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xmlns="" val="267492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2509" y="170465"/>
            <a:ext cx="92964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исключительной компетенции высшего органа управления некоммерческой организацией относится решение следующих вопросов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определение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приоритетных направлений деятельности некоммерческой организации, принципов формирования и использования ее имущества;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изменение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устава некоммерческой организации;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определение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порядка приема в состав учредителей (участников, членов) некоммерческой организации и исключения из состава ее учредителей (участников, членов), за исключением случаев, если такой порядок определен федеральными законами;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образование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органов некоммерческой организации и досрочное прекращение их полномочий;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утверждение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годового отчета и бухгалтерской (финансовой) отчетности некоммерческой организации, если уставом некоммерческой организации в соответствии с федеральными законами это не отнесено к компетенции иных коллегиальных органов некоммерческой организации;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принятие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решений о создании некоммерческой организацией других юридических лиц, об участии некоммерческой организации в других юридических лицах, о создании филиалов и об открытии представительств некоммерческой организации;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 принятие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решений о реорганизации и ликвидации некоммерческой организации (за исключением фонда), о назначении ликвидационной комиссии (ликвидатора) и об утверждении ликвидационного баланса;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утверждение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аудиторской организации или индивидуального аудитора некоммерческой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xmlns="" val="72064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593272" y="6646986"/>
            <a:ext cx="10178143" cy="8206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5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8189" y="238240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Что Вас ждет после подачи документов на регистрацию в Минюст</a:t>
            </a:r>
            <a:r>
              <a:rPr lang="ru-RU" sz="2400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?</a:t>
            </a:r>
          </a:p>
          <a:p>
            <a:pPr algn="ctr"/>
            <a:endParaRPr lang="ru-RU" sz="2400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3970193" y="3216375"/>
            <a:ext cx="372784" cy="497965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132758" y="5784870"/>
            <a:ext cx="2902735" cy="862116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отказе госпошлина сгорает</a:t>
            </a:r>
            <a:r>
              <a:rPr lang="ru-RU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n w="18415" cmpd="sng">
                <a:solidFill>
                  <a:schemeClr val="tx1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Молния 8"/>
          <p:cNvSpPr/>
          <p:nvPr/>
        </p:nvSpPr>
        <p:spPr>
          <a:xfrm>
            <a:off x="5746946" y="5660837"/>
            <a:ext cx="672051" cy="706762"/>
          </a:xfrm>
          <a:prstGeom prst="lightningBol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483926" y="818071"/>
            <a:ext cx="4200401" cy="473451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r>
              <a:rPr lang="ru-RU" b="1" i="1" u="sng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Отказать в регистрации</a:t>
            </a:r>
            <a:r>
              <a:rPr lang="ru-RU" b="1" u="sng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  <a:endParaRPr lang="ru-RU" b="1" u="sng" dirty="0">
              <a:solidFill>
                <a:prstClr val="black"/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Причины: 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-Учредительные документы противоречат законодательству РФ;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-уже существует НКО с таким же наименованием;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-несоответствие наименования требованиям законодательства;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-наименование оскорбляет нравственность, национальные или религиозные чувства;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-документы представлены не полностью или в ненадлежащий орган;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-если учредитель не может быть учредителем;</a:t>
            </a:r>
          </a:p>
          <a:p>
            <a:pPr lvl="0" algn="ctr">
              <a:lnSpc>
                <a:spcPct val="107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-в документах содержатся недостоверные сведения.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38189" y="1438569"/>
            <a:ext cx="2812473" cy="197354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Регистрировать</a:t>
            </a:r>
            <a:r>
              <a:rPr lang="ru-RU" b="1" u="sng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Передает документы в налоговую, после возвращения из налоговой готовит документы на выдачу заявителю</a:t>
            </a:r>
            <a:r>
              <a:rPr lang="ru-RU" sz="1400" dirty="0" smtClean="0">
                <a:solidFill>
                  <a:prstClr val="black"/>
                </a:solidFill>
                <a:cs typeface="Times New Roman" panose="02020603050405020304" pitchFamily="18" charset="0"/>
              </a:rPr>
              <a:t>.</a:t>
            </a:r>
            <a:endParaRPr lang="ru-RU" sz="1400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235828" y="4458192"/>
            <a:ext cx="3920758" cy="218879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i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Приостановить регистрацию</a:t>
            </a:r>
            <a:r>
              <a:rPr lang="ru-RU" sz="1400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случае, если документы  оформлены в ненадлежащем порядке (приостанавливают максимум на три месяца до устранения нарушений). Если нарушения устранены и в срок, то регистрируют. Если нет – то отказывают в регистрации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2867891" y="1969548"/>
            <a:ext cx="2937164" cy="2885126"/>
          </a:xfrm>
          <a:prstGeom prst="ellips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2400" u="sng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3 решения</a:t>
            </a:r>
          </a:p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течение 14 дней, а в отношении Общественных организаций в течение 30 дней, Минюст принимает одно из трех решений</a:t>
            </a:r>
            <a:r>
              <a:rPr lang="ru-RU" sz="1600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5" name="Улыбающееся лицо 4"/>
          <p:cNvSpPr/>
          <p:nvPr/>
        </p:nvSpPr>
        <p:spPr>
          <a:xfrm>
            <a:off x="2723921" y="1136073"/>
            <a:ext cx="853482" cy="775753"/>
          </a:xfrm>
          <a:prstGeom prst="smileyFac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лыбающееся лицо 5"/>
          <p:cNvSpPr/>
          <p:nvPr/>
        </p:nvSpPr>
        <p:spPr>
          <a:xfrm>
            <a:off x="308472" y="3583153"/>
            <a:ext cx="900396" cy="886691"/>
          </a:xfrm>
          <a:prstGeom prst="smileyFace">
            <a:avLst>
              <a:gd name="adj" fmla="val 927"/>
            </a:avLst>
          </a:prstGeom>
          <a:solidFill>
            <a:srgbClr val="CF5F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лыбающееся лицо 6"/>
          <p:cNvSpPr/>
          <p:nvPr/>
        </p:nvSpPr>
        <p:spPr>
          <a:xfrm>
            <a:off x="5087907" y="1136073"/>
            <a:ext cx="792037" cy="738058"/>
          </a:xfrm>
          <a:prstGeom prst="smileyFace">
            <a:avLst>
              <a:gd name="adj" fmla="val -4653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82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1995" y="684936"/>
            <a:ext cx="7680731" cy="4834465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457200" algn="ctr">
              <a:lnSpc>
                <a:spcPct val="107000"/>
              </a:lnSpc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Что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делать после получения </a:t>
            </a:r>
            <a:endParaRPr lang="ru-RU" sz="3600" b="1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 algn="ctr">
              <a:lnSpc>
                <a:spcPct val="107000"/>
              </a:lnSpc>
            </a:pPr>
            <a:r>
              <a:rPr lang="ru-RU" sz="3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документов </a:t>
            </a:r>
            <a:r>
              <a:rPr lang="ru-RU" sz="36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 Минюст?</a:t>
            </a:r>
            <a:endParaRPr lang="en-US" sz="36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457200">
              <a:lnSpc>
                <a:spcPct val="107000"/>
              </a:lnSpc>
            </a:pPr>
            <a:endParaRPr lang="ru-RU" sz="24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 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Подготовить печать,</a:t>
            </a:r>
          </a:p>
          <a:p>
            <a:pPr algn="ctr">
              <a:lnSpc>
                <a:spcPct val="107000"/>
              </a:lnSpc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Получить уведомления из Пенсионного фонда и фонда социального страхования, статистики,</a:t>
            </a:r>
          </a:p>
          <a:p>
            <a:pPr algn="ctr">
              <a:lnSpc>
                <a:spcPct val="107000"/>
              </a:lnSpc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 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Издать первые три приказа: о назначении руководителя, бухгалтера, об утверждении учетной политики,</a:t>
            </a:r>
          </a:p>
          <a:p>
            <a:pPr algn="ctr">
              <a:lnSpc>
                <a:spcPct val="107000"/>
              </a:lnSpc>
            </a:pP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Открыть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расчетный счет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,</a:t>
            </a:r>
          </a:p>
          <a:p>
            <a:pPr algn="ctr">
              <a:lnSpc>
                <a:spcPct val="107000"/>
              </a:lnSpc>
            </a:pP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     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- 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Идти </a:t>
            </a:r>
            <a:r>
              <a:rPr lang="ru-RU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 достижению цели, указанной в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уставе!</a:t>
            </a:r>
            <a:endParaRPr lang="en-US" sz="24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1187" y="4993649"/>
            <a:ext cx="1898325" cy="161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0347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400176" y="913517"/>
            <a:ext cx="6870988" cy="5413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Выбор организационно-правовой формы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будущей НКО в соответствии с целью создания организации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00176" y="1866900"/>
            <a:ext cx="6870988" cy="117936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Подготовка пакета документов для регистрации НКО: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Принятие решения о создании НКО (протокол учредительного собрания);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подготовка устава НКО;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оформление заявления о создании НКО (форма №Р11001);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- оплата государственной пошлины.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00176" y="3427917"/>
            <a:ext cx="6870988" cy="5318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Подача документов для государственной  регистрации НКО в Управление Министерства юстиции РФ по РС(Я).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398298" y="4315980"/>
            <a:ext cx="6870988" cy="4429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Процедура регистрации НКО.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98298" y="5204620"/>
            <a:ext cx="6870988" cy="46189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Получение пакета документов из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Управления Министерства юстиции РФ по РС(Я).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400176" y="6084094"/>
            <a:ext cx="6870988" cy="5159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Открытие расчетного счета.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Деятельность НКО на правах юридического лица.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59170" y="113298"/>
            <a:ext cx="4953000" cy="80021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b="1" u="sng" dirty="0" smtClean="0">
                <a:latin typeface="Times New Roman" pitchFamily="18" charset="0"/>
                <a:ea typeface="Calibri"/>
                <a:cs typeface="Times New Roman" pitchFamily="18" charset="0"/>
              </a:rPr>
              <a:t>ЭТАПЫ РЕГИСТРАЦИИ </a:t>
            </a:r>
          </a:p>
          <a:p>
            <a:pPr algn="ctr">
              <a:spcAft>
                <a:spcPts val="0"/>
              </a:spcAft>
            </a:pPr>
            <a:r>
              <a:rPr lang="ru-RU" sz="1400" b="1" u="sng" dirty="0" smtClean="0">
                <a:latin typeface="Times New Roman" pitchFamily="18" charset="0"/>
                <a:ea typeface="Calibri"/>
                <a:cs typeface="Times New Roman" pitchFamily="18" charset="0"/>
              </a:rPr>
              <a:t>НЕКОММЕРЧЕСКОЙ ОРГАНИЗАЦИИ</a:t>
            </a:r>
            <a:endParaRPr lang="ru-RU" sz="1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>
                <a:latin typeface="Times New Roman"/>
                <a:ea typeface="Calibri"/>
                <a:cs typeface="Times New Roman"/>
              </a:rPr>
              <a:t>(в схеме)</a:t>
            </a:r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4579361" y="1475507"/>
            <a:ext cx="512618" cy="391393"/>
          </a:xfrm>
          <a:prstGeom prst="downArrow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2479" y="3053736"/>
            <a:ext cx="682625" cy="37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8743" y="3985632"/>
            <a:ext cx="682625" cy="330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2480" y="4758892"/>
            <a:ext cx="682625" cy="445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8742" y="5690752"/>
            <a:ext cx="682625" cy="393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33009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65533" y="598017"/>
            <a:ext cx="8688636" cy="6259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608234">
              <a:spcAft>
                <a:spcPts val="455"/>
              </a:spcAf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НЕКОММЕРЧЕСКАЯ ОРГАНИЗАЦИЯ </a:t>
            </a:r>
            <a:r>
              <a:rPr lang="ru-RU" b="1" i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это организация, не имеющая цели извлечение прибыли в качестве основной цели своей деятельности и не распределяющая полученную прибыль между участниками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defTabSz="608234">
              <a:spcAft>
                <a:spcPts val="455"/>
              </a:spcAft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608234">
              <a:spcAft>
                <a:spcPts val="455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ЦЕЛИ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НКО: 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социальные, благотворительные, культурные, образовательные, научные, управленческие, в целях охраны здоровья граждан, развития физической культуры и спорта, удовлетворение духовных и иных нематериальных потребностей граждан, защиты прав, законных интересов граждан и организаций, разрешения споров и конфликтов, оказание юридической помощи, а также в иных целях, направленные на достижение общественных благ</a:t>
            </a: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 defTabSz="608234">
              <a:spcAft>
                <a:spcPts val="455"/>
              </a:spcAft>
            </a:pPr>
            <a:endParaRPr lang="ru-RU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608234">
              <a:spcAft>
                <a:spcPts val="455"/>
              </a:spcAft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Наиболее распространенные ОРГАНИЗАЦИОННО-ПРАВОВЫЕ ФОРМЫ (ОПФ) НКО:</a:t>
            </a:r>
          </a:p>
          <a:p>
            <a:pPr marL="285750" lvl="0" indent="-285750" algn="just" defTabSz="608234">
              <a:spcAft>
                <a:spcPts val="455"/>
              </a:spcAft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Общественная организация,</a:t>
            </a:r>
          </a:p>
          <a:p>
            <a:pPr marL="285750" lvl="0" indent="-285750" algn="just" defTabSz="608234">
              <a:spcAft>
                <a:spcPts val="455"/>
              </a:spcAft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Автономная некоммерческая организация,</a:t>
            </a:r>
          </a:p>
          <a:p>
            <a:pPr marL="285750" lvl="0" indent="-285750" algn="just" defTabSz="608234">
              <a:spcAft>
                <a:spcPts val="455"/>
              </a:spcAft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Фонд,</a:t>
            </a:r>
          </a:p>
          <a:p>
            <a:pPr marL="285750" lvl="0" indent="-285750" algn="just" defTabSz="608234">
              <a:spcAft>
                <a:spcPts val="455"/>
              </a:spcAft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Частное учреждение,</a:t>
            </a:r>
          </a:p>
          <a:p>
            <a:pPr marL="285750" lvl="0" indent="-285750" algn="just" defTabSz="608234">
              <a:spcAft>
                <a:spcPts val="455"/>
              </a:spcAft>
              <a:buFontTx/>
              <a:buChar char="-"/>
            </a:pPr>
            <a:r>
              <a:rPr lang="ru-RU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Общины коренных малочисленных народов РФ.</a:t>
            </a:r>
          </a:p>
          <a:p>
            <a:pPr lvl="0" algn="just" defTabSz="608234">
              <a:lnSpc>
                <a:spcPct val="107000"/>
              </a:lnSpc>
              <a:spcAft>
                <a:spcPts val="455"/>
              </a:spcAft>
            </a:pPr>
            <a:endParaRPr lang="ru-RU" sz="16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680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092" y="969484"/>
            <a:ext cx="9472236" cy="5967724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  <a:softEdge rad="12700"/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 prst="coolSlant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</a:t>
            </a:r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ст.31.1 ФЗ </a:t>
            </a: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№7 </a:t>
            </a:r>
            <a:r>
              <a:rPr lang="ru-RU" b="1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«О некоммерческих организациях» </a:t>
            </a: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указано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18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видов</a:t>
            </a: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деятельности НКО, определяющих </a:t>
            </a:r>
            <a:r>
              <a:rPr lang="ru-RU" b="1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социальную ориентированность</a:t>
            </a:r>
            <a:endParaRPr lang="ru-RU" b="1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endParaRPr lang="ru-RU" b="1" dirty="0" smtClean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Социальное обслуживание, с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оциальная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поддержка и защита граждан;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Подготовка населения к преодолению последствий стихийных бедствий, экологических, техногенных или иных катастроф, к предотвращению несчастных случаев;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Оказание помощи пострадавшим в результате стихийных бедствий, экологических, техногенных или иных катастроф, социальных, национальных, религиозных конфликтов, беженцам и вынужденным переселенцам.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Охрана окружающей среды и защиты животных;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Охрана и в соответствии с установленными требованиями содержание объектов (в том числе зданий и сооружений) и территорий, имеющих историческое, культовое, культурное или природоохранное значение, и мест захоронений;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Оказание юридической помощи на безвозмездной или льготной основе гражданам и некоммерческим организациям и правовое просвещение населения, деятельность по защите прав и свобод человека и гражданина;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Профилактика социально-опасных форм поведения граждан;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Благотворительная деятельность, а также деятельность в области содействия благотворительности и  добровольчества;</a:t>
            </a:r>
          </a:p>
          <a:p>
            <a:pPr marL="342900" indent="-342900">
              <a:lnSpc>
                <a:spcPct val="107000"/>
              </a:lnSpc>
              <a:buFont typeface="+mj-lt"/>
              <a:buAutoNum type="arabicPeriod"/>
            </a:pP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02567" y="75889"/>
            <a:ext cx="6291505" cy="4924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600" b="1" dirty="0">
                <a:ln w="18000">
                  <a:noFill/>
                  <a:prstDash val="solid"/>
                  <a:miter lim="800000"/>
                </a:ln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Социально</a:t>
            </a:r>
            <a:r>
              <a:rPr lang="ru-RU" sz="2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600" b="1" dirty="0">
                <a:ln w="18000">
                  <a:noFill/>
                  <a:prstDash val="solid"/>
                  <a:miter lim="800000"/>
                </a:ln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ориентированные</a:t>
            </a:r>
            <a:r>
              <a:rPr lang="ru-RU" sz="2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</a:t>
            </a:r>
            <a:r>
              <a:rPr lang="ru-RU" sz="2600" b="1" dirty="0">
                <a:ln w="18000">
                  <a:noFill/>
                  <a:prstDash val="solid"/>
                  <a:miter lim="800000"/>
                </a:ln>
                <a:effectLst/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НКО</a:t>
            </a:r>
            <a:endParaRPr lang="ru-RU" sz="2600" b="1" dirty="0">
              <a:ln w="18000">
                <a:noFill/>
                <a:prstDash val="solid"/>
                <a:miter lim="800000"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7360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1054" y="633637"/>
            <a:ext cx="9088581" cy="60195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9. Деятельность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области образования, просвещения, науки, культуры, искусства , здравоохранения, профилактики и охраны здоровья граждан, пропаганды здорового образа жизни, улучшения морально-психологического состояния граждан, физической культуры и спорта и содействие указанной деятельности, а также содействие духовному развитию личности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10. Формирование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обществе нетерпимости к коррупционному поведению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11. Развитие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межнационального сотрудничества, сохранение и защита самобытности, культуры, языков и традиций народов Российской Федерации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12. Деятельность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 сфере патриотического, в том числе военно-патриотического воспитания граждан Российской Федерации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13. Проведение </a:t>
            </a:r>
            <a:r>
              <a:rPr lang="ru-RU" dirty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поисковой работы, направленной на выявление неизвестных воинских захоронений и непогребенных останков защитников 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Отечества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14. Участие в профилактике (или) тушении пожаров и проведении аварийно-спасательных работ;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15. Социальная и культурная адаптация и интеграция мигрантов;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16. Мероприяти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я по медицинской реабилитации и социальной реабилитации, социальной и трудовой </a:t>
            </a:r>
            <a:r>
              <a:rPr lang="ru-RU" dirty="0" err="1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реинтеграции</a:t>
            </a: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 лиц, осуществляющих незаконное потребление наркотических средств или психотропных веществ;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17. Содействие повышению мобильности трудовых ресурсов;</a:t>
            </a:r>
          </a:p>
          <a:p>
            <a:pPr algn="just">
              <a:lnSpc>
                <a:spcPct val="107000"/>
              </a:lnSpc>
            </a:pPr>
            <a:r>
              <a:rPr lang="ru-RU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18. Увековечение памяти жертв политических репрессий.</a:t>
            </a:r>
            <a:endParaRPr lang="ru-RU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51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143000" y="7532440"/>
            <a:ext cx="8749145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 smtClean="0">
                <a:solidFill>
                  <a:schemeClr val="accent2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chemeClr val="accent2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070" y="292703"/>
            <a:ext cx="8248518" cy="95410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Необходимо определиться с организационно-правовой формой НКО</a:t>
            </a:r>
          </a:p>
        </p:txBody>
      </p:sp>
      <p:sp>
        <p:nvSpPr>
          <p:cNvPr id="8" name="Овал 7"/>
          <p:cNvSpPr/>
          <p:nvPr/>
        </p:nvSpPr>
        <p:spPr>
          <a:xfrm>
            <a:off x="2915831" y="1323928"/>
            <a:ext cx="3972791" cy="1652954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Некоммерческие организации бывают 2 видов</a:t>
            </a:r>
          </a:p>
        </p:txBody>
      </p:sp>
      <p:sp>
        <p:nvSpPr>
          <p:cNvPr id="9" name="Овал 8"/>
          <p:cNvSpPr/>
          <p:nvPr/>
        </p:nvSpPr>
        <p:spPr>
          <a:xfrm>
            <a:off x="250446" y="3429000"/>
            <a:ext cx="3434862" cy="2960076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FFFFFF"/>
                </a:solidFill>
              </a:rPr>
              <a:t>Корпоративные </a:t>
            </a:r>
            <a:r>
              <a:rPr lang="ru-RU" sz="1600" b="1" dirty="0" smtClean="0">
                <a:solidFill>
                  <a:srgbClr val="FFFFFF"/>
                </a:solidFill>
              </a:rPr>
              <a:t> НКО:</a:t>
            </a:r>
          </a:p>
          <a:p>
            <a:pPr algn="ctr"/>
            <a:r>
              <a:rPr lang="ru-RU" sz="1600" b="1" dirty="0" smtClean="0">
                <a:solidFill>
                  <a:srgbClr val="FFFFFF"/>
                </a:solidFill>
              </a:rPr>
              <a:t>(Имеет членство)</a:t>
            </a:r>
            <a:endParaRPr lang="ru-RU" sz="1600" b="1" dirty="0">
              <a:solidFill>
                <a:srgbClr val="FFFFFF"/>
              </a:solidFill>
            </a:endParaRPr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179128" y="3429000"/>
            <a:ext cx="3608576" cy="3012831"/>
          </a:xfrm>
          <a:prstGeom prst="ellipse">
            <a:avLst/>
          </a:prstGeom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</a:rPr>
              <a:t>Унитарные НКО: </a:t>
            </a:r>
          </a:p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(Не имеет членства)</a:t>
            </a:r>
            <a:endParaRPr lang="ru-RU" sz="1600" b="1" dirty="0">
              <a:solidFill>
                <a:schemeClr val="bg1"/>
              </a:solidFill>
            </a:endParaRPr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/>
          </a:p>
          <a:p>
            <a:pPr algn="ctr"/>
            <a:endParaRPr lang="ru-RU" sz="14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13508" y="4535487"/>
            <a:ext cx="2508738" cy="136121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Общественные орган.,</a:t>
            </a:r>
          </a:p>
          <a:p>
            <a:pPr algn="ctr"/>
            <a:r>
              <a:rPr lang="ru-RU" sz="1400" b="1" i="1" dirty="0">
                <a:solidFill>
                  <a:schemeClr val="tx1"/>
                </a:solidFill>
              </a:rPr>
              <a:t>Ассоциации (Союзы), Казачье общество, Община коренных малочисленных народов РФ.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741568" y="4648959"/>
            <a:ext cx="2483695" cy="91308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1400" b="1" i="1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Фонд, Учреждение, АНО, Религиозная организация</a:t>
            </a: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 rot="19752188">
            <a:off x="6697555" y="2634347"/>
            <a:ext cx="484632" cy="978408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zaharova\Desktop\necom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87500" y="3032087"/>
            <a:ext cx="2182793" cy="2616597"/>
          </a:xfrm>
          <a:prstGeom prst="rect">
            <a:avLst/>
          </a:prstGeom>
          <a:noFill/>
        </p:spPr>
      </p:pic>
      <p:sp>
        <p:nvSpPr>
          <p:cNvPr id="13" name="Стрелка вниз 12"/>
          <p:cNvSpPr/>
          <p:nvPr/>
        </p:nvSpPr>
        <p:spPr>
          <a:xfrm rot="2086266">
            <a:off x="2615772" y="2575567"/>
            <a:ext cx="477583" cy="969237"/>
          </a:xfrm>
          <a:prstGeom prst="downArrow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968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0943" y="396804"/>
            <a:ext cx="5824993" cy="7065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b="1" u="sng" dirty="0" smtClean="0"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Выбор ОПФ зависит от:</a:t>
            </a:r>
            <a:endParaRPr lang="ru-RU" sz="4000" b="1" u="sng" dirty="0"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28782" y="1152251"/>
            <a:ext cx="5470236" cy="45332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Цели создания НКО?</a:t>
            </a: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С </a:t>
            </a:r>
            <a:r>
              <a:rPr lang="ru-RU" sz="3400" b="1" i="1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какой аудиторией планируется работать (целевая аудитория</a:t>
            </a: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)?</a:t>
            </a:r>
          </a:p>
          <a:p>
            <a:pPr marL="342900" lvl="0" indent="-342900" algn="just">
              <a:lnSpc>
                <a:spcPct val="107000"/>
              </a:lnSpc>
              <a:buFontTx/>
              <a:buChar char="-"/>
            </a:pP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Нужно ли членство?</a:t>
            </a: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Кто </a:t>
            </a:r>
            <a:r>
              <a:rPr lang="ru-RU" sz="3400" b="1" i="1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будет </a:t>
            </a: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учредителем?</a:t>
            </a:r>
          </a:p>
          <a:p>
            <a:pPr marL="342900" lvl="0" indent="-342900">
              <a:lnSpc>
                <a:spcPct val="107000"/>
              </a:lnSpc>
              <a:buFontTx/>
              <a:buChar char="-"/>
            </a:pPr>
            <a:r>
              <a:rPr lang="ru-RU" sz="3400" b="1" i="1" dirty="0" smtClean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Кто </a:t>
            </a:r>
            <a:r>
              <a:rPr lang="ru-RU" sz="3400" b="1" i="1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будет участвовать в управлении</a:t>
            </a:r>
            <a:r>
              <a:rPr lang="ru-RU" sz="3400" b="1" dirty="0">
                <a:solidFill>
                  <a:prstClr val="black"/>
                </a:solidFill>
                <a:latin typeface="Times New Roman" pitchFamily="18" charset="0"/>
                <a:ea typeface="Calibri" panose="020F0502020204030204" pitchFamily="34" charset="0"/>
                <a:cs typeface="Times New Roman" pitchFamily="18" charset="0"/>
              </a:rPr>
              <a:t>?</a:t>
            </a:r>
          </a:p>
        </p:txBody>
      </p:sp>
      <p:pic>
        <p:nvPicPr>
          <p:cNvPr id="3075" name="Picture 3" descr="C:\Users\zaharova\Desktop\GH6AYm3uJv7tA1VJTS456WdW404r3s-e13657419075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5787" y="892093"/>
            <a:ext cx="2857500" cy="2314575"/>
          </a:xfrm>
          <a:prstGeom prst="rect">
            <a:avLst/>
          </a:prstGeom>
          <a:noFill/>
        </p:spPr>
      </p:pic>
      <p:pic>
        <p:nvPicPr>
          <p:cNvPr id="3076" name="Picture 4" descr="C:\Users\zaharova\Desktop\img_8313-nk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83008" y="3500965"/>
            <a:ext cx="3736554" cy="249103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8460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1832" y="155152"/>
            <a:ext cx="9811150" cy="42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Сравнительная таблица целей на примере наиболее </a:t>
            </a:r>
            <a:r>
              <a:rPr lang="ru-RU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часто </a:t>
            </a:r>
            <a:r>
              <a:rPr lang="ru-RU" sz="2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создаваемых  форм  НКО</a:t>
            </a:r>
            <a:endParaRPr lang="ru-RU" sz="20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9624945"/>
              </p:ext>
            </p:extLst>
          </p:nvPr>
        </p:nvGraphicFramePr>
        <p:xfrm>
          <a:off x="243320" y="609599"/>
          <a:ext cx="9413297" cy="611288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975067"/>
                <a:gridCol w="6438230"/>
              </a:tblGrid>
              <a:tr h="2493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400" dirty="0" smtClean="0">
                          <a:effectLst/>
                        </a:rPr>
                        <a:t>ОПФ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Цель создания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11754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Общественная </a:t>
                      </a:r>
                      <a:r>
                        <a:rPr lang="ru-RU" sz="1800" dirty="0">
                          <a:effectLst/>
                        </a:rPr>
                        <a:t>организация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Удовлетворение духовных или иных нематериальных потребностей, для представления и защиты общих интересов и достижения иных не противоречащих закону целей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11754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Ассоциация (Союзы)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Представление и защита общих, в том числе профессиональных, интересов, для достижения общественно полезных целей, а также иных не противоречащих закону и имеющих некоммерческий характер целей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7052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Фонд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Благотворительные, культурные, образовательные и иные социальные, общественно-полезные цели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70528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Учреждение 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Осуществление управленческих, социально-культурных и иных функций некоммерческого характера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9554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Автономная некоммерческая организация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Предоставление услуг в сферах образования, здравоохранения, культуры, науки и иных сферах некоммерческого характера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  <a:tr h="71983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Община коренных малочисленных народов Севера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Защита исконной среды обитания, сохранения и развития традиционного образа жизни, хозяйствования, промыслов и культуры КМНС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5" marR="3743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738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04899" y="640001"/>
            <a:ext cx="7983683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Необходимый пакет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документов для регистрации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НКО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Протокол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учредительного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собрания в 2 –х экз.;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Устав НКО в 3-х экз.;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Заявление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 создании НКО (форма №Р11001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 в 2 экз.;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Квитанция об оплате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государственной пошлины (оригинал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документы более 1 листа должны быть прошиты, пронумерованы и заверены заявителем. Заявителем может быть один из учредителей либо исполнительный орган (директор, председатель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 т.п.).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754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1685</TotalTime>
  <Words>1645</Words>
  <Application>Microsoft Office PowerPoint</Application>
  <PresentationFormat>Лист A4 (210x297 мм)</PresentationFormat>
  <Paragraphs>167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Хотите создать НКО? 9 шагов к успеху</dc:title>
  <dc:creator>Тупицина А. Анжелика</dc:creator>
  <cp:lastModifiedBy>zaharova</cp:lastModifiedBy>
  <cp:revision>122</cp:revision>
  <dcterms:created xsi:type="dcterms:W3CDTF">2015-09-03T05:47:16Z</dcterms:created>
  <dcterms:modified xsi:type="dcterms:W3CDTF">2017-01-12T08:15:45Z</dcterms:modified>
</cp:coreProperties>
</file>